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strictFirstAndLastChars="0" saveSubsetFonts="1" autoCompressPictures="0">
  <p:sldMasterIdLst>
    <p:sldMasterId id="2147483648" r:id="rId4"/>
    <p:sldMasterId id="2147483649" r:id="rId5"/>
  </p:sldMasterIdLst>
  <p:notesMasterIdLst>
    <p:notesMasterId r:id="rId24"/>
  </p:notesMasterIdLst>
  <p:handoutMasterIdLst>
    <p:handoutMasterId r:id="rId25"/>
  </p:handoutMasterIdLst>
  <p:sldIdLst>
    <p:sldId id="256" r:id="rId6"/>
    <p:sldId id="257" r:id="rId7"/>
    <p:sldId id="258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60" r:id="rId23"/>
  </p:sldIdLst>
  <p:sldSz cx="9144000" cy="6858000" type="screen4x3"/>
  <p:notesSz cx="6858000" cy="9144000"/>
  <p:defaultTextStyle>
    <a:defPPr>
      <a:defRPr lang="es-ES_tradnl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rgbClr val="535353"/>
        </a:solidFill>
        <a:latin typeface="Arial" panose="020B0604020202020204" pitchFamily="34" charset="0"/>
        <a:ea typeface="+mn-ea"/>
        <a:cs typeface="Arial" panose="020B0604020202020204" pitchFamily="34" charset="0"/>
        <a:sym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98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12"/>
    <p:restoredTop sz="74898"/>
  </p:normalViewPr>
  <p:slideViewPr>
    <p:cSldViewPr>
      <p:cViewPr varScale="1">
        <p:scale>
          <a:sx n="94" d="100"/>
          <a:sy n="94" d="100"/>
        </p:scale>
        <p:origin x="25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pPr>
              <a:defRPr/>
            </a:pPr>
            <a:endParaRPr lang="en-US" alt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pPr>
              <a:defRPr/>
            </a:pPr>
            <a:fld id="{10B276CA-7442-403C-B770-C3AA195962A7}" type="datetimeFigureOut">
              <a:rPr lang="en-US" altLang="es-ES"/>
              <a:pPr>
                <a:defRPr/>
              </a:pPr>
              <a:t>10/31/19</a:t>
            </a:fld>
            <a:endParaRPr lang="en-US" alt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>
              <a:defRPr sz="1200"/>
            </a:lvl1pPr>
          </a:lstStyle>
          <a:p>
            <a:pPr>
              <a:defRPr/>
            </a:pPr>
            <a:endParaRPr lang="en-US" alt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>
              <a:defRPr sz="1200"/>
            </a:lvl1pPr>
          </a:lstStyle>
          <a:p>
            <a:pPr>
              <a:defRPr/>
            </a:pPr>
            <a:fld id="{118C75C9-3EFB-4FB1-A9F9-F577E40DC587}" type="slidenum">
              <a:rPr lang="en-US" altLang="es-ES"/>
              <a:pPr>
                <a:defRPr/>
              </a:pPr>
              <a:t>‹#›</a:t>
            </a:fld>
            <a:endParaRPr lang="en-US" alt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 cap="flat" cmpd="sng">
            <a:noFill/>
            <a:prstDash val="solid"/>
            <a:bevel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x-none" noProof="0">
                <a:sym typeface="Avenir Roman" charset="0"/>
              </a:rPr>
              <a:t>Click to edit Master text styles</a:t>
            </a:r>
          </a:p>
          <a:p>
            <a:pPr lvl="1"/>
            <a:r>
              <a:rPr lang="es-ES_tradnl" altLang="x-none" noProof="0">
                <a:sym typeface="Avenir Roman" charset="0"/>
              </a:rPr>
              <a:t>Second level</a:t>
            </a:r>
          </a:p>
          <a:p>
            <a:pPr lvl="2"/>
            <a:r>
              <a:rPr lang="es-ES_tradnl" altLang="x-none" noProof="0">
                <a:sym typeface="Avenir Roman" charset="0"/>
              </a:rPr>
              <a:t>Third level</a:t>
            </a:r>
          </a:p>
          <a:p>
            <a:pPr lvl="3"/>
            <a:r>
              <a:rPr lang="es-ES_tradnl" altLang="x-none" noProof="0">
                <a:sym typeface="Avenir Roman" charset="0"/>
              </a:rPr>
              <a:t>Fourth level</a:t>
            </a:r>
          </a:p>
          <a:p>
            <a:pPr lvl="4"/>
            <a:r>
              <a:rPr lang="es-ES_tradnl" altLang="x-none" noProof="0">
                <a:sym typeface="Avenir Roman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1pPr>
    <a:lvl2pPr indent="2286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2pPr>
    <a:lvl3pPr indent="4572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3pPr>
    <a:lvl4pPr indent="6858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4pPr>
    <a:lvl5pPr indent="914400" algn="l" defTabSz="457200" rtl="0" eaLnBrk="0" fontAlgn="base" hangingPunct="0">
      <a:lnSpc>
        <a:spcPct val="125000"/>
      </a:lnSpc>
      <a:spcBef>
        <a:spcPct val="0"/>
      </a:spcBef>
      <a:spcAft>
        <a:spcPct val="0"/>
      </a:spcAft>
      <a:defRPr sz="2400" kern="1200">
        <a:solidFill>
          <a:srgbClr val="000000"/>
        </a:solidFill>
        <a:latin typeface="Avenir Roman" charset="0"/>
        <a:ea typeface="Avenir Roman" charset="0"/>
        <a:cs typeface="Avenir Roman" charset="0"/>
        <a:sym typeface="Avenir Roman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414167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927854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58000" y="1600200"/>
            <a:ext cx="2286000" cy="4525963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0" y="1600200"/>
            <a:ext cx="6705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797318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A7F16-450E-4468-B416-1FC84E36F989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40083059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A9F82-934E-498D-A2FE-794C7FC79608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40115836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643D9-A837-46E2-A383-B616A3A07F05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734591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B4BB7F-3F2B-45CB-BC6B-D3F0BF3CDBF8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379761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8641B-6530-41EC-A785-620C59DC3C3E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7165629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D56B0B-86A7-47C0-98D5-59BC80E838FB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432754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A17D19-896A-4111-95F7-A5F1B36AF39C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7107562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21D8A-58FA-4329-B7A2-3EDEA22F5630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397876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06950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>
              <a:sym typeface="Arial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E5AA1-838F-462C-815B-7DFA52F5629D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789036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A8BC30-42ED-4DE9-9C42-C8B03F60009F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5443846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Rectangle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8E0C92-5EFE-4C30-AB6C-5830D0CD398B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</p:spTree>
    <p:extLst>
      <p:ext uri="{BB962C8B-B14F-4D97-AF65-F5344CB8AC3E}">
        <p14:creationId xmlns:p14="http://schemas.microsoft.com/office/powerpoint/2010/main" val="2856234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16319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635837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36848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</p:spTree>
    <p:extLst>
      <p:ext uri="{BB962C8B-B14F-4D97-AF65-F5344CB8AC3E}">
        <p14:creationId xmlns:p14="http://schemas.microsoft.com/office/powerpoint/2010/main" val="260919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4624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30419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_tradnl" noProof="0">
              <a:sym typeface="Arial" charset="0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08877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/>
          </p:cNvSpPr>
          <p:nvPr>
            <p:ph type="title"/>
          </p:nvPr>
        </p:nvSpPr>
        <p:spPr bwMode="auto">
          <a:xfrm>
            <a:off x="0" y="2957513"/>
            <a:ext cx="9144000" cy="614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_tradnl" altLang="es-ES">
                <a:sym typeface="Arial Narrow" panose="020B0606020202030204" pitchFamily="34" charset="0"/>
              </a:rPr>
              <a:t>Click to edit Master title style</a:t>
            </a:r>
          </a:p>
        </p:txBody>
      </p:sp>
      <p:pic>
        <p:nvPicPr>
          <p:cNvPr id="1027" name="Picture 2" descr="logoblanco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38" y="3106738"/>
            <a:ext cx="1222375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+mj-lt"/>
          <a:ea typeface="+mj-ea"/>
          <a:cs typeface="+mj-cs"/>
          <a:sym typeface="Arial Narrow" panose="020B060602020203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9pPr>
    </p:titleStyle>
    <p:bodyStyle>
      <a:lvl1pPr marL="342900" indent="-3429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6pPr>
      <a:lvl7pPr marL="29718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7pPr>
      <a:lvl8pPr marL="34290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8pPr>
      <a:lvl9pPr marL="38862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/>
          <p:cNvGrpSpPr>
            <a:grpSpLocks/>
          </p:cNvGrpSpPr>
          <p:nvPr/>
        </p:nvGrpSpPr>
        <p:grpSpPr bwMode="auto">
          <a:xfrm>
            <a:off x="0" y="6402388"/>
            <a:ext cx="9150350" cy="463550"/>
            <a:chOff x="0" y="0"/>
            <a:chExt cx="9151698" cy="464252"/>
          </a:xfrm>
        </p:grpSpPr>
        <p:sp>
          <p:nvSpPr>
            <p:cNvPr id="2" name="Rectangle 2"/>
            <p:cNvSpPr>
              <a:spLocks/>
            </p:cNvSpPr>
            <p:nvPr/>
          </p:nvSpPr>
          <p:spPr bwMode="auto">
            <a:xfrm>
              <a:off x="0" y="0"/>
              <a:ext cx="9151698" cy="464252"/>
            </a:xfrm>
            <a:prstGeom prst="rect">
              <a:avLst/>
            </a:prstGeom>
            <a:solidFill>
              <a:srgbClr val="0098CD"/>
            </a:solidFill>
            <a:ln w="12700" cap="flat" cmpd="sng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 lIns="0" tIns="0" rIns="0" bIns="0" anchor="ctr"/>
            <a:lstStyle>
              <a:lvl1pPr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1pPr>
              <a:lvl2pPr marL="37931725" indent="-37474525"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2pPr>
              <a:lvl3pPr marL="1143000" indent="-228600"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3pPr>
              <a:lvl4pPr marL="1600200" indent="-228600"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4pPr>
              <a:lvl5pPr marL="2057400" indent="-228600"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535353"/>
                  </a:solidFill>
                  <a:latin typeface="Arial" panose="020B0604020202020204" pitchFamily="34" charset="0"/>
                  <a:cs typeface="Arial" panose="020B0604020202020204" pitchFamily="34" charset="0"/>
                  <a:sym typeface="Arial" panose="020B0604020202020204" pitchFamily="34" charset="0"/>
                </a:defRPr>
              </a:lvl9pPr>
            </a:lstStyle>
            <a:p>
              <a:pPr algn="ctr" eaLnBrk="1">
                <a:defRPr/>
              </a:pPr>
              <a:endParaRPr lang="es-ES" altLang="es-ES">
                <a:solidFill>
                  <a:srgbClr val="FFFFFF"/>
                </a:solidFill>
              </a:endParaRPr>
            </a:p>
          </p:txBody>
        </p:sp>
        <p:sp>
          <p:nvSpPr>
            <p:cNvPr id="3" name="Line 3"/>
            <p:cNvSpPr>
              <a:spLocks noChangeShapeType="1"/>
            </p:cNvSpPr>
            <p:nvPr/>
          </p:nvSpPr>
          <p:spPr bwMode="auto">
            <a:xfrm flipV="1">
              <a:off x="8453095" y="174889"/>
              <a:ext cx="1588" cy="136732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054" name="Rectangle 6"/>
          <p:cNvSpPr>
            <a:spLocks noGrp="1"/>
          </p:cNvSpPr>
          <p:nvPr>
            <p:ph type="sldNum" sz="quarter" idx="2"/>
          </p:nvPr>
        </p:nvSpPr>
        <p:spPr bwMode="auto">
          <a:xfrm>
            <a:off x="8485188" y="6559550"/>
            <a:ext cx="273050" cy="173038"/>
          </a:xfrm>
          <a:prstGeom prst="rect">
            <a:avLst/>
          </a:prstGeom>
          <a:noFill/>
          <a:ln w="12700" cap="flat" cmpd="sng">
            <a:noFill/>
            <a:prstDash val="solid"/>
            <a:miter lim="0"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470F650-2CD4-43E4-AF2C-CD6FF1FA7EDC}" type="slidenum">
              <a:rPr lang="es-ES_tradnl" altLang="es-ES"/>
              <a:pPr>
                <a:defRPr/>
              </a:pPr>
              <a:t>‹#›</a:t>
            </a:fld>
            <a:endParaRPr lang="es-ES_tradnl" altLang="es-ES"/>
          </a:p>
        </p:txBody>
      </p:sp>
      <p:pic>
        <p:nvPicPr>
          <p:cNvPr id="2052" name="Picture 3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402388"/>
            <a:ext cx="1673225" cy="45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+mj-lt"/>
          <a:ea typeface="+mj-ea"/>
          <a:cs typeface="+mj-cs"/>
          <a:sym typeface="Arial Narrow" panose="020B0606020202030204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panose="020B0606020202030204" pitchFamily="34" charset="0"/>
        </a:defRPr>
      </a:lvl5pPr>
      <a:lvl6pPr marL="4572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6pPr>
      <a:lvl7pPr marL="9144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7pPr>
      <a:lvl8pPr marL="13716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8pPr>
      <a:lvl9pPr marL="1828800" algn="l" defTabSz="457200" rtl="0" fontAlgn="base" hangingPunct="0">
        <a:spcBef>
          <a:spcPct val="0"/>
        </a:spcBef>
        <a:spcAft>
          <a:spcPct val="0"/>
        </a:spcAft>
        <a:defRPr sz="4000">
          <a:solidFill>
            <a:srgbClr val="FFFFFF"/>
          </a:solidFill>
          <a:latin typeface="Arial Narrow" charset="0"/>
          <a:ea typeface="Arial Narrow" charset="0"/>
          <a:cs typeface="Arial Narrow" charset="0"/>
          <a:sym typeface="Arial Narrow" charset="0"/>
        </a:defRPr>
      </a:lvl9pPr>
    </p:titleStyle>
    <p:bodyStyle>
      <a:lvl1pPr marL="342900" indent="-3429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742950" indent="-28575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1430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•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002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–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457200" rtl="0" eaLnBrk="0" fontAlgn="base" hangingPunct="0">
        <a:spcBef>
          <a:spcPts val="400"/>
        </a:spcBef>
        <a:spcAft>
          <a:spcPct val="0"/>
        </a:spcAft>
        <a:buSzPct val="100000"/>
        <a:buFont typeface="Arial" panose="020B0604020202020204" pitchFamily="34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6pPr>
      <a:lvl7pPr marL="29718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7pPr>
      <a:lvl8pPr marL="34290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8pPr>
      <a:lvl9pPr marL="3886200" indent="-228600" algn="l" defTabSz="457200" rtl="0" fontAlgn="base" hangingPunct="0">
        <a:spcBef>
          <a:spcPts val="400"/>
        </a:spcBef>
        <a:spcAft>
          <a:spcPct val="0"/>
        </a:spcAft>
        <a:buSzPct val="100000"/>
        <a:buFont typeface="Arial" charset="0"/>
        <a:buChar char="»"/>
        <a:defRPr sz="2000">
          <a:solidFill>
            <a:srgbClr val="666666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s-ES_trad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/>
          <p:cNvSpPr>
            <a:spLocks/>
          </p:cNvSpPr>
          <p:nvPr/>
        </p:nvSpPr>
        <p:spPr bwMode="auto">
          <a:xfrm>
            <a:off x="0" y="5611813"/>
            <a:ext cx="9144000" cy="133350"/>
          </a:xfrm>
          <a:prstGeom prst="rect">
            <a:avLst/>
          </a:prstGeom>
          <a:solidFill>
            <a:srgbClr val="0098CD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/>
            <a:endParaRPr lang="es-ES" altLang="es-ES">
              <a:solidFill>
                <a:srgbClr val="0098CD"/>
              </a:solidFill>
            </a:endParaRPr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228600"/>
            <a:ext cx="8988425" cy="495300"/>
          </a:xfrm>
        </p:spPr>
        <p:txBody>
          <a:bodyPr anchor="t"/>
          <a:lstStyle/>
          <a:p>
            <a:pPr eaLnBrk="1">
              <a:lnSpc>
                <a:spcPct val="70000"/>
              </a:lnSpc>
            </a:pPr>
            <a:r>
              <a:rPr lang="es-ES" altLang="es-ES" sz="2400">
                <a:solidFill>
                  <a:srgbClr val="0098CD"/>
                </a:solidFill>
                <a:latin typeface="Arial" panose="020B0604020202020204" pitchFamily="34" charset="0"/>
              </a:rPr>
              <a:t>Análisis de BigData aplicado a la gestión de conflictos</a:t>
            </a:r>
            <a:endParaRPr lang="es-ES_tradnl" altLang="es-ES" sz="1800">
              <a:solidFill>
                <a:srgbClr val="0098CD"/>
              </a:solidFill>
              <a:latin typeface="Arial" panose="020B0604020202020204" pitchFamily="34" charset="0"/>
            </a:endParaRPr>
          </a:p>
        </p:txBody>
      </p:sp>
      <p:sp>
        <p:nvSpPr>
          <p:cNvPr id="5124" name="Rectangle 7"/>
          <p:cNvSpPr>
            <a:spLocks/>
          </p:cNvSpPr>
          <p:nvPr/>
        </p:nvSpPr>
        <p:spPr bwMode="auto">
          <a:xfrm>
            <a:off x="0" y="4610100"/>
            <a:ext cx="89646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/>
          <a:lstStyle>
            <a:lvl1pPr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 defTabSz="350838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350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350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350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3508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>
              <a:lnSpc>
                <a:spcPct val="70000"/>
              </a:lnSpc>
            </a:pPr>
            <a:r>
              <a:rPr lang="es-ES" altLang="es-ES" sz="3000" dirty="0">
                <a:solidFill>
                  <a:srgbClr val="000000"/>
                </a:solidFill>
                <a:sym typeface="Arial Narrow" panose="020B0606020202030204" pitchFamily="34" charset="0"/>
              </a:rPr>
              <a:t>Máster en Visual </a:t>
            </a:r>
            <a:r>
              <a:rPr lang="es-ES" altLang="es-ES" sz="3000" dirty="0" err="1">
                <a:solidFill>
                  <a:srgbClr val="000000"/>
                </a:solidFill>
                <a:sym typeface="Arial Narrow" panose="020B0606020202030204" pitchFamily="34" charset="0"/>
              </a:rPr>
              <a:t>Analytics</a:t>
            </a:r>
            <a:r>
              <a:rPr lang="es-ES" altLang="es-ES" sz="3000" dirty="0">
                <a:solidFill>
                  <a:srgbClr val="000000"/>
                </a:solidFill>
                <a:sym typeface="Arial Narrow" panose="020B0606020202030204" pitchFamily="34" charset="0"/>
              </a:rPr>
              <a:t> y </a:t>
            </a:r>
            <a:r>
              <a:rPr lang="es-ES" altLang="es-ES" sz="3000" dirty="0" err="1">
                <a:solidFill>
                  <a:srgbClr val="000000"/>
                </a:solidFill>
                <a:sym typeface="Arial Narrow" panose="020B0606020202030204" pitchFamily="34" charset="0"/>
              </a:rPr>
              <a:t>BigData</a:t>
            </a:r>
            <a:endParaRPr lang="es-ES_tradnl" altLang="es-ES" sz="3000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5125" name="Rectangle 8"/>
          <p:cNvSpPr>
            <a:spLocks/>
          </p:cNvSpPr>
          <p:nvPr/>
        </p:nvSpPr>
        <p:spPr bwMode="auto">
          <a:xfrm>
            <a:off x="554038" y="611188"/>
            <a:ext cx="5289550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>
              <a:lnSpc>
                <a:spcPct val="70000"/>
              </a:lnSpc>
            </a:pPr>
            <a:r>
              <a:rPr lang="es-ES_tradnl" altLang="es-ES">
                <a:solidFill>
                  <a:srgbClr val="0098CD"/>
                </a:solidFill>
                <a:sym typeface="Arial Narrow" panose="020B0606020202030204" pitchFamily="34" charset="0"/>
              </a:rPr>
              <a:t>Víctor M. Cabello García</a:t>
            </a:r>
          </a:p>
        </p:txBody>
      </p:sp>
      <p:pic>
        <p:nvPicPr>
          <p:cNvPr id="5126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5949950"/>
            <a:ext cx="2497138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7" name="Rectangle 2"/>
          <p:cNvSpPr>
            <a:spLocks noChangeArrowheads="1"/>
          </p:cNvSpPr>
          <p:nvPr/>
        </p:nvSpPr>
        <p:spPr bwMode="auto">
          <a:xfrm>
            <a:off x="5364163" y="6154738"/>
            <a:ext cx="316865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/>
            <a:r>
              <a:rPr lang="en-US" altLang="es-ES" sz="1300">
                <a:solidFill>
                  <a:srgbClr val="0098CD"/>
                </a:solidFill>
                <a:latin typeface="Unit"/>
              </a:rPr>
              <a:t>Universidad Internacional de La Rioja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10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10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9279"/>
            <a:ext cx="5760085" cy="179006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3"/>
          <a:stretch>
            <a:fillRect/>
          </a:stretch>
        </p:blipFill>
        <p:spPr>
          <a:xfrm>
            <a:off x="323528" y="2492895"/>
            <a:ext cx="4104456" cy="252028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4"/>
          <a:stretch>
            <a:fillRect/>
          </a:stretch>
        </p:blipFill>
        <p:spPr>
          <a:xfrm>
            <a:off x="4716017" y="2492896"/>
            <a:ext cx="4186238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1356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11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Metodología propuesta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11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2"/>
          <a:stretch>
            <a:fillRect/>
          </a:stretch>
        </p:blipFill>
        <p:spPr>
          <a:xfrm>
            <a:off x="1187624" y="1268760"/>
            <a:ext cx="7125076" cy="446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98427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12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Dirección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12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471" y="828715"/>
            <a:ext cx="85102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Estudio inicial del escenario operativo que determinará los siguientes procesos.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Selección de las variables fundamentales que deberemos considerar; ámbito geográfico, actores, tipos de eventos, horizonte temporal,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Definición de los parámetros de búsqueda y captura de la información.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7" y="3506371"/>
            <a:ext cx="2543218" cy="28207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1386"/>
          <a:stretch/>
        </p:blipFill>
        <p:spPr>
          <a:xfrm>
            <a:off x="5224405" y="4824156"/>
            <a:ext cx="3449696" cy="11906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372022"/>
            <a:ext cx="1878685" cy="12744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5816" y="4813547"/>
            <a:ext cx="1878685" cy="11458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015" y="3390773"/>
            <a:ext cx="3439799" cy="125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7720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13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Dirección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13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996" y="1042301"/>
            <a:ext cx="8510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Determinación de las técnicas de análisis aplicadas.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/>
              <a:t>Selección de las visualizaciones requeridas.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153" y="2047267"/>
            <a:ext cx="3024336" cy="2225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53" y="2047266"/>
            <a:ext cx="5430059" cy="19581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524" y="4325577"/>
            <a:ext cx="3260574" cy="164785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658" y="4600413"/>
            <a:ext cx="3504154" cy="130814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2500" y="4931339"/>
            <a:ext cx="2450103" cy="130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6859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76" y="2255678"/>
            <a:ext cx="4820904" cy="2334610"/>
          </a:xfrm>
          <a:prstGeom prst="rect">
            <a:avLst/>
          </a:prstGeom>
        </p:spPr>
      </p:pic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14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Fase de obtención y análisis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14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1471" y="980728"/>
            <a:ext cx="85102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es-ES" sz="2400" dirty="0"/>
              <a:t>Construcción de la llamada a la API.</a:t>
            </a:r>
            <a:endParaRPr lang="en-US" sz="2400" dirty="0"/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es-ES" sz="2400" dirty="0"/>
              <a:t>Procesado de los datos.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462893" y="1844824"/>
            <a:ext cx="60695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/>
              <a:t>https://api.acleddata.com/{data}/{command}</a:t>
            </a:r>
            <a:endParaRPr lang="en-US" sz="2400" b="1" dirty="0"/>
          </a:p>
        </p:txBody>
      </p:sp>
      <p:sp>
        <p:nvSpPr>
          <p:cNvPr id="8" name="Oval 7"/>
          <p:cNvSpPr/>
          <p:nvPr/>
        </p:nvSpPr>
        <p:spPr>
          <a:xfrm>
            <a:off x="2296571" y="1700808"/>
            <a:ext cx="6811933" cy="87995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30625" t="49260" r="30417" b="12592"/>
          <a:stretch/>
        </p:blipFill>
        <p:spPr>
          <a:xfrm>
            <a:off x="1448308" y="4063409"/>
            <a:ext cx="3525157" cy="19416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2150" t="21541" r="30430" b="33441"/>
          <a:stretch/>
        </p:blipFill>
        <p:spPr>
          <a:xfrm>
            <a:off x="5199845" y="3249942"/>
            <a:ext cx="3683410" cy="249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7190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15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Fase de visualización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15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25054" y="1052736"/>
            <a:ext cx="9169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es-ES" sz="2400" dirty="0"/>
              <a:t>Composición del </a:t>
            </a:r>
            <a:r>
              <a:rPr lang="es-ES" sz="2400" dirty="0" err="1"/>
              <a:t>Dashboard</a:t>
            </a:r>
            <a:r>
              <a:rPr lang="es-ES" sz="2400" dirty="0"/>
              <a:t> con las visualizadores obtenidas.</a:t>
            </a:r>
            <a:endParaRPr lang="en-US" sz="2400" dirty="0"/>
          </a:p>
          <a:p>
            <a:pPr marL="171450" lvl="0" indent="-171450" fontAlgn="base">
              <a:buFont typeface="Arial" panose="020B0604020202020204" pitchFamily="34" charset="0"/>
              <a:buChar char="•"/>
            </a:pPr>
            <a:r>
              <a:rPr lang="es-ES" sz="2400" dirty="0"/>
              <a:t>Análisis operativo de los datos obtenidos.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31032" t="18100" r="30753" b="8131"/>
          <a:stretch/>
        </p:blipFill>
        <p:spPr>
          <a:xfrm>
            <a:off x="0" y="2410579"/>
            <a:ext cx="2598057" cy="28210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633" y="1883733"/>
            <a:ext cx="3377914" cy="20053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547" y="2035520"/>
            <a:ext cx="2946746" cy="1749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4588" y="3896997"/>
            <a:ext cx="2938404" cy="17443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6176" y="4268327"/>
            <a:ext cx="2779117" cy="164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937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16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Conclusiones y trabajo futuro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16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908720"/>
            <a:ext cx="9144000" cy="5027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gestión efectiva de crisis y desastres es un reto global. Requiere un proceso sistemático con el objetivo principal de minimizar el impacto negativo o las consecuencias de estas. INTELIGENCIA Y CONOCIMIENTO. 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Big Data.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Multitud de plataformas que ofrecen </a:t>
            </a:r>
            <a:r>
              <a:rPr lang="es-ES" dirty="0" err="1"/>
              <a:t>DataSet</a:t>
            </a:r>
            <a:r>
              <a:rPr lang="es-ES" dirty="0"/>
              <a:t> en emergencias, pero: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Problemas de fiabilidad y credibilidad.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Falta de flexibilidad.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metodología propuesta proporciona: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Procedimentar</a:t>
            </a:r>
            <a:r>
              <a:rPr lang="es-ES" dirty="0"/>
              <a:t> y estructurar el proceso que nos lleva desde los datos a la inteligencia y conocimiento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Abstraernos de las visualizaciones y productos ya realizados para un posterior procesado propio y la creación de </a:t>
            </a:r>
            <a:r>
              <a:rPr lang="en-US" dirty="0" err="1"/>
              <a:t>unas</a:t>
            </a:r>
            <a:r>
              <a:rPr lang="en-US" dirty="0"/>
              <a:t> </a:t>
            </a:r>
            <a:r>
              <a:rPr lang="en-US" dirty="0" err="1"/>
              <a:t>visualizaciones</a:t>
            </a:r>
            <a:r>
              <a:rPr lang="en-US" dirty="0"/>
              <a:t> ad hoc.</a:t>
            </a:r>
          </a:p>
        </p:txBody>
      </p:sp>
    </p:spTree>
    <p:extLst>
      <p:ext uri="{BB962C8B-B14F-4D97-AF65-F5344CB8AC3E}">
        <p14:creationId xmlns:p14="http://schemas.microsoft.com/office/powerpoint/2010/main" val="37246474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17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Preguntas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17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7" name="Action Button: Help 6">
            <a:hlinkClick r:id="" action="ppaction://noaction" highlightClick="1"/>
          </p:cNvPr>
          <p:cNvSpPr/>
          <p:nvPr/>
        </p:nvSpPr>
        <p:spPr>
          <a:xfrm>
            <a:off x="3491880" y="1998303"/>
            <a:ext cx="1682496" cy="1694688"/>
          </a:xfrm>
          <a:prstGeom prst="actionButtonHelp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04115" y="4341641"/>
            <a:ext cx="42580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/>
              <a:t>Gracias por la oportunidad.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0465939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/>
          </p:cNvSpPr>
          <p:nvPr/>
        </p:nvSpPr>
        <p:spPr bwMode="auto">
          <a:xfrm>
            <a:off x="3922713" y="5881688"/>
            <a:ext cx="1704975" cy="43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non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_tradnl" altLang="es-ES" sz="2200">
                <a:solidFill>
                  <a:srgbClr val="989898"/>
                </a:solidFill>
                <a:sym typeface="Arial Narrow" panose="020B0606020202030204" pitchFamily="34" charset="0"/>
              </a:rPr>
              <a:t>www.unir.net</a:t>
            </a:r>
            <a:endParaRPr lang="es-ES_tradnl" altLang="es-ES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pic>
        <p:nvPicPr>
          <p:cNvPr id="819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0" y="1484313"/>
            <a:ext cx="4454525" cy="307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"/>
          <p:cNvSpPr>
            <a:spLocks/>
          </p:cNvSpPr>
          <p:nvPr/>
        </p:nvSpPr>
        <p:spPr bwMode="auto">
          <a:xfrm>
            <a:off x="8485188" y="6559550"/>
            <a:ext cx="2730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C2DBD88D-727F-41AF-95EC-9CB459909906}" type="slidenum">
              <a:rPr lang="es-ES_tradnl" altLang="es-ES" sz="1200">
                <a:solidFill>
                  <a:srgbClr val="FFFFFF"/>
                </a:solidFill>
              </a:rPr>
              <a:pPr algn="r" eaLnBrk="1"/>
              <a:t>2</a:t>
            </a:fld>
            <a:endParaRPr lang="es-ES_tradnl" altLang="es-ES">
              <a:solidFill>
                <a:srgbClr val="000000"/>
              </a:solidFill>
            </a:endParaRPr>
          </a:p>
        </p:txBody>
      </p:sp>
      <p:sp>
        <p:nvSpPr>
          <p:cNvPr id="6147" name="Rectangle 2"/>
          <p:cNvSpPr>
            <a:spLocks/>
          </p:cNvSpPr>
          <p:nvPr/>
        </p:nvSpPr>
        <p:spPr bwMode="auto">
          <a:xfrm>
            <a:off x="419100" y="255588"/>
            <a:ext cx="5614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_tradnl" altLang="es-ES" sz="280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Índice</a:t>
            </a:r>
            <a:endParaRPr lang="es-ES_tradnl" altLang="es-ES">
              <a:solidFill>
                <a:srgbClr val="000000"/>
              </a:solidFill>
              <a:latin typeface="Arial " charset="0"/>
              <a:sym typeface="Arial Narrow" panose="020B0606020202030204" pitchFamily="34" charset="0"/>
            </a:endParaRPr>
          </a:p>
        </p:txBody>
      </p:sp>
      <p:sp>
        <p:nvSpPr>
          <p:cNvPr id="6148" name="Rectangle 3"/>
          <p:cNvSpPr>
            <a:spLocks/>
          </p:cNvSpPr>
          <p:nvPr/>
        </p:nvSpPr>
        <p:spPr bwMode="auto">
          <a:xfrm>
            <a:off x="512763" y="1358900"/>
            <a:ext cx="7997825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 marL="373063" indent="-373063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s-ES_tradnl" altLang="es-ES" sz="20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Introducción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s-ES" altLang="es-ES" sz="20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Objetivos 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s-ES" altLang="es-ES" sz="20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Reglamento General de protección de datos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s-ES" altLang="es-ES" sz="20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Estado del arte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s-ES" altLang="es-ES" sz="20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ACLED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s-ES" altLang="es-ES" sz="20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Metodología propuesta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s-ES" altLang="es-ES" sz="20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Conclusiones y trabajo futuro</a:t>
            </a: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r>
              <a:rPr lang="es-ES" altLang="es-ES" sz="20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Preguntas, dudas, cortapisas o valladares</a:t>
            </a:r>
            <a:endParaRPr lang="es-ES_tradnl" altLang="es-ES" sz="2000" dirty="0">
              <a:solidFill>
                <a:srgbClr val="0098CD"/>
              </a:solidFill>
              <a:latin typeface="Arial " charset="0"/>
              <a:sym typeface="Arial Narrow" panose="020B0606020202030204" pitchFamily="34" charset="0"/>
            </a:endParaRPr>
          </a:p>
          <a:p>
            <a:pPr eaLnBrk="1">
              <a:lnSpc>
                <a:spcPct val="150000"/>
              </a:lnSpc>
              <a:buClr>
                <a:srgbClr val="0098CD"/>
              </a:buClr>
              <a:buSzPct val="50000"/>
              <a:buFont typeface="Arial Narrow" panose="020B0606020202030204" pitchFamily="34" charset="0"/>
              <a:buChar char="►"/>
            </a:pPr>
            <a:endParaRPr lang="es-ES_tradnl" altLang="es-ES" sz="2000" dirty="0">
              <a:solidFill>
                <a:srgbClr val="0098CD"/>
              </a:solidFill>
              <a:latin typeface="Arial " charset="0"/>
              <a:sym typeface="Arial Narrow" panose="020B0606020202030204" pitchFamily="34" charset="0"/>
            </a:endParaRPr>
          </a:p>
        </p:txBody>
      </p:sp>
      <p:sp>
        <p:nvSpPr>
          <p:cNvPr id="6149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C24A1E10-D1F8-4707-995E-6E0CE9EF7425}" type="slidenum">
              <a:rPr lang="es-ES_tradnl" altLang="es-ES" smtClean="0">
                <a:solidFill>
                  <a:srgbClr val="FFFFFF"/>
                </a:solidFill>
              </a:rPr>
              <a:pPr/>
              <a:t>2</a:t>
            </a:fld>
            <a:endParaRPr lang="es-ES_tradnl" altLang="es-E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</a:rPr>
              <a:pPr algn="r" eaLnBrk="1"/>
              <a:t>3</a:t>
            </a:fld>
            <a:endParaRPr lang="es-ES_tradnl" altLang="es-ES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_tradnl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Introducción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</a:rPr>
              <a:pPr/>
              <a:t>3</a:t>
            </a:fld>
            <a:endParaRPr lang="es-ES_tradnl" altLang="es-ES">
              <a:solidFill>
                <a:srgbClr val="FFFFFF"/>
              </a:solidFill>
            </a:endParaRPr>
          </a:p>
        </p:txBody>
      </p:sp>
      <p:sp>
        <p:nvSpPr>
          <p:cNvPr id="7173" name="TextBox 5"/>
          <p:cNvSpPr txBox="1">
            <a:spLocks noChangeArrowheads="1"/>
          </p:cNvSpPr>
          <p:nvPr/>
        </p:nvSpPr>
        <p:spPr bwMode="auto">
          <a:xfrm>
            <a:off x="-34507" y="1327150"/>
            <a:ext cx="28289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s-ES" altLang="en-US" sz="1600" dirty="0"/>
              <a:t>Procedimiento de Gestión de</a:t>
            </a:r>
          </a:p>
          <a:p>
            <a:r>
              <a:rPr lang="es-ES" altLang="en-US" sz="1600" dirty="0"/>
              <a:t> Conflictos. </a:t>
            </a:r>
          </a:p>
        </p:txBody>
      </p:sp>
      <p:sp>
        <p:nvSpPr>
          <p:cNvPr id="7174" name="TextBox 6"/>
          <p:cNvSpPr txBox="1">
            <a:spLocks noChangeArrowheads="1"/>
          </p:cNvSpPr>
          <p:nvPr/>
        </p:nvSpPr>
        <p:spPr bwMode="auto">
          <a:xfrm>
            <a:off x="3670183" y="3162850"/>
            <a:ext cx="11176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s-ES" altLang="en-US" sz="1600" b="1" dirty="0"/>
              <a:t>DECISOR</a:t>
            </a:r>
          </a:p>
        </p:txBody>
      </p:sp>
      <p:sp>
        <p:nvSpPr>
          <p:cNvPr id="8" name="Right Arrow 7"/>
          <p:cNvSpPr/>
          <p:nvPr/>
        </p:nvSpPr>
        <p:spPr>
          <a:xfrm>
            <a:off x="2776538" y="825083"/>
            <a:ext cx="3473450" cy="1560513"/>
          </a:xfrm>
          <a:prstGeom prst="righ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ES" sz="1200" b="1" dirty="0">
                <a:solidFill>
                  <a:schemeClr val="tx1"/>
                </a:solidFill>
              </a:rPr>
              <a:t>Prevenir, evitar o mitigar los efectos de un suceso disruptivo</a:t>
            </a:r>
            <a:r>
              <a:rPr lang="es-ES" sz="1200" dirty="0">
                <a:solidFill>
                  <a:schemeClr val="tx1"/>
                </a:solidFill>
              </a:rPr>
              <a:t>.</a:t>
            </a:r>
            <a:endParaRPr lang="es-ES" sz="1600" dirty="0"/>
          </a:p>
        </p:txBody>
      </p:sp>
      <p:sp>
        <p:nvSpPr>
          <p:cNvPr id="7176" name="TextBox 8"/>
          <p:cNvSpPr txBox="1">
            <a:spLocks noChangeArrowheads="1"/>
          </p:cNvSpPr>
          <p:nvPr/>
        </p:nvSpPr>
        <p:spPr bwMode="auto">
          <a:xfrm>
            <a:off x="6302375" y="1298190"/>
            <a:ext cx="2758658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s-ES" altLang="en-US" sz="1600" dirty="0"/>
              <a:t>Crisis humanitarias, guerras o conflictos.</a:t>
            </a:r>
          </a:p>
        </p:txBody>
      </p:sp>
      <p:sp>
        <p:nvSpPr>
          <p:cNvPr id="10" name="Bent-Up Arrow 9"/>
          <p:cNvSpPr/>
          <p:nvPr/>
        </p:nvSpPr>
        <p:spPr>
          <a:xfrm rot="5400000">
            <a:off x="405606" y="1905794"/>
            <a:ext cx="1160463" cy="1470025"/>
          </a:xfrm>
          <a:prstGeom prst="bentUpArrow">
            <a:avLst>
              <a:gd name="adj1" fmla="val 9615"/>
              <a:gd name="adj2" fmla="val 12500"/>
              <a:gd name="adj3" fmla="val 2980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/>
          </a:p>
        </p:txBody>
      </p:sp>
      <p:sp>
        <p:nvSpPr>
          <p:cNvPr id="7178" name="TextBox 10"/>
          <p:cNvSpPr txBox="1">
            <a:spLocks noChangeArrowheads="1"/>
          </p:cNvSpPr>
          <p:nvPr/>
        </p:nvSpPr>
        <p:spPr bwMode="auto">
          <a:xfrm>
            <a:off x="1962150" y="2851150"/>
            <a:ext cx="7667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s-ES" altLang="en-US" sz="1600"/>
              <a:t>Antes </a:t>
            </a:r>
          </a:p>
        </p:txBody>
      </p:sp>
      <p:sp>
        <p:nvSpPr>
          <p:cNvPr id="12" name="Bent-Up Arrow 11"/>
          <p:cNvSpPr/>
          <p:nvPr/>
        </p:nvSpPr>
        <p:spPr>
          <a:xfrm rot="5400000">
            <a:off x="405607" y="2983706"/>
            <a:ext cx="1160462" cy="1470025"/>
          </a:xfrm>
          <a:prstGeom prst="bentUpArrow">
            <a:avLst>
              <a:gd name="adj1" fmla="val 9615"/>
              <a:gd name="adj2" fmla="val 12500"/>
              <a:gd name="adj3" fmla="val 2980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/>
          </a:p>
        </p:txBody>
      </p:sp>
      <p:sp>
        <p:nvSpPr>
          <p:cNvPr id="7180" name="TextBox 12"/>
          <p:cNvSpPr txBox="1">
            <a:spLocks noChangeArrowheads="1"/>
          </p:cNvSpPr>
          <p:nvPr/>
        </p:nvSpPr>
        <p:spPr bwMode="auto">
          <a:xfrm>
            <a:off x="1862138" y="3889375"/>
            <a:ext cx="9144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s-ES" altLang="en-US" sz="1600"/>
              <a:t>Durante</a:t>
            </a:r>
          </a:p>
        </p:txBody>
      </p:sp>
      <p:sp>
        <p:nvSpPr>
          <p:cNvPr id="7181" name="Rectangle 13"/>
          <p:cNvSpPr>
            <a:spLocks noChangeArrowheads="1"/>
          </p:cNvSpPr>
          <p:nvPr/>
        </p:nvSpPr>
        <p:spPr bwMode="auto">
          <a:xfrm>
            <a:off x="5577315" y="2867566"/>
            <a:ext cx="29178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s-ES" altLang="en-US" sz="1600" dirty="0"/>
              <a:t>Sistemas de Alerta Temprana.</a:t>
            </a:r>
          </a:p>
        </p:txBody>
      </p:sp>
      <p:sp>
        <p:nvSpPr>
          <p:cNvPr id="7182" name="Rectangle 14"/>
          <p:cNvSpPr>
            <a:spLocks noChangeArrowheads="1"/>
          </p:cNvSpPr>
          <p:nvPr/>
        </p:nvSpPr>
        <p:spPr bwMode="auto">
          <a:xfrm>
            <a:off x="5822217" y="3905666"/>
            <a:ext cx="221456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s-ES" altLang="en-US" sz="1600" dirty="0"/>
              <a:t>Gestión o conducción.</a:t>
            </a:r>
          </a:p>
        </p:txBody>
      </p:sp>
      <p:sp>
        <p:nvSpPr>
          <p:cNvPr id="7183" name="TextBox 15"/>
          <p:cNvSpPr txBox="1">
            <a:spLocks noChangeArrowheads="1"/>
          </p:cNvSpPr>
          <p:nvPr/>
        </p:nvSpPr>
        <p:spPr bwMode="auto">
          <a:xfrm>
            <a:off x="2717800" y="3425825"/>
            <a:ext cx="31861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s-ES" altLang="en-US" sz="1600"/>
              <a:t>Información relevante y oportuna</a:t>
            </a:r>
          </a:p>
        </p:txBody>
      </p:sp>
      <p:sp>
        <p:nvSpPr>
          <p:cNvPr id="17" name="Bent-Up Arrow 16"/>
          <p:cNvSpPr/>
          <p:nvPr/>
        </p:nvSpPr>
        <p:spPr>
          <a:xfrm rot="5400000" flipV="1">
            <a:off x="5675313" y="2209802"/>
            <a:ext cx="3587749" cy="2990850"/>
          </a:xfrm>
          <a:prstGeom prst="bentUpArrow">
            <a:avLst>
              <a:gd name="adj1" fmla="val 9615"/>
              <a:gd name="adj2" fmla="val 12500"/>
              <a:gd name="adj3" fmla="val 2980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ES" sz="1600"/>
          </a:p>
        </p:txBody>
      </p:sp>
      <p:sp>
        <p:nvSpPr>
          <p:cNvPr id="7185" name="TextBox 17"/>
          <p:cNvSpPr txBox="1">
            <a:spLocks noChangeArrowheads="1"/>
          </p:cNvSpPr>
          <p:nvPr/>
        </p:nvSpPr>
        <p:spPr bwMode="auto">
          <a:xfrm>
            <a:off x="7024688" y="4941888"/>
            <a:ext cx="13335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r>
              <a:rPr lang="es-ES" altLang="en-US" sz="1600"/>
              <a:t>Complejidad</a:t>
            </a:r>
          </a:p>
        </p:txBody>
      </p:sp>
      <p:sp>
        <p:nvSpPr>
          <p:cNvPr id="7186" name="TextBox 18"/>
          <p:cNvSpPr txBox="1">
            <a:spLocks noChangeArrowheads="1"/>
          </p:cNvSpPr>
          <p:nvPr/>
        </p:nvSpPr>
        <p:spPr bwMode="auto">
          <a:xfrm>
            <a:off x="22424" y="4419601"/>
            <a:ext cx="5786437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just"/>
            <a:r>
              <a:rPr lang="es-ES" altLang="en-US" sz="1600" dirty="0"/>
              <a:t>Necesario contar con grandes volúmenes de datos e información para poder avanzar hacia la inteligencia y conocimiento, y así poder hacer un seguimiento eficaz de la situación. Necesidad de contar con una </a:t>
            </a:r>
            <a:r>
              <a:rPr lang="es-ES" altLang="en-US" sz="1600" b="1" dirty="0"/>
              <a:t>metodología</a:t>
            </a:r>
            <a:r>
              <a:rPr lang="es-ES" altLang="en-US" sz="1600" dirty="0"/>
              <a:t> que sistematice el proceso.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955894" y="5713954"/>
            <a:ext cx="2827633" cy="769441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sz="4400" b="1" dirty="0">
                <a:ln/>
                <a:solidFill>
                  <a:schemeClr val="accent1"/>
                </a:solidFill>
              </a:rPr>
              <a:t>BIG DATA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</a:rPr>
              <a:pPr algn="r" eaLnBrk="1"/>
              <a:t>4</a:t>
            </a:fld>
            <a:endParaRPr lang="es-ES_tradnl" altLang="es-ES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561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_tradnl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Objetivos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</a:rPr>
              <a:pPr/>
              <a:t>4</a:t>
            </a:fld>
            <a:endParaRPr lang="es-ES_tradnl" altLang="es-ES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504" y="980728"/>
            <a:ext cx="2504948" cy="666730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b="1" dirty="0">
                <a:solidFill>
                  <a:schemeClr val="tx1"/>
                </a:solidFill>
              </a:rPr>
              <a:t>OBJETIVO GENERAL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83204" y="548680"/>
            <a:ext cx="460851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/>
              <a:t>Aproximación al uso de herramientas de Visual </a:t>
            </a:r>
            <a:r>
              <a:rPr lang="es-ES" dirty="0" err="1"/>
              <a:t>Analytics</a:t>
            </a:r>
            <a:r>
              <a:rPr lang="es-ES" dirty="0"/>
              <a:t> y Big Data en la gestión de situaciones de crisis.</a:t>
            </a:r>
          </a:p>
        </p:txBody>
      </p:sp>
      <p:sp>
        <p:nvSpPr>
          <p:cNvPr id="23" name="Left Arrow 22"/>
          <p:cNvSpPr/>
          <p:nvPr/>
        </p:nvSpPr>
        <p:spPr>
          <a:xfrm rot="10800000">
            <a:off x="2815595" y="1122239"/>
            <a:ext cx="1264465" cy="380494"/>
          </a:xfrm>
          <a:prstGeom prst="leftArrow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TextBox 23"/>
          <p:cNvSpPr txBox="1"/>
          <p:nvPr/>
        </p:nvSpPr>
        <p:spPr>
          <a:xfrm>
            <a:off x="2355230" y="1988840"/>
            <a:ext cx="4047780" cy="216143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>
              <a:defRPr b="1"/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s-ES" sz="1400" dirty="0">
                <a:solidFill>
                  <a:schemeClr val="tx1"/>
                </a:solidFill>
              </a:rPr>
              <a:t>OBJETIVOS</a:t>
            </a:r>
            <a:r>
              <a:rPr lang="es-ES" sz="1400" dirty="0"/>
              <a:t> </a:t>
            </a:r>
            <a:r>
              <a:rPr lang="es-ES" sz="1400" dirty="0">
                <a:solidFill>
                  <a:schemeClr val="tx1"/>
                </a:solidFill>
              </a:rPr>
              <a:t>PARTICULARES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9029" y="2276872"/>
            <a:ext cx="875823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/>
              <a:t>Estudio del Estado del Arte y comparativa entre soluciones en el análisis de datos masivos en el entorno de gestión de crisis.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/>
              <a:t>Definir la viabilidad del uso de los datos desde el punto de vista del Reglamento General de protección de datos.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/>
              <a:t>Profundizar en el portal ACLED como ejemplo de repositorio de información en escenarios de crisis.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/>
              <a:t>Desarrollar una </a:t>
            </a:r>
            <a:r>
              <a:rPr lang="es-ES" b="1" dirty="0"/>
              <a:t>metodología</a:t>
            </a:r>
            <a:r>
              <a:rPr lang="es-ES" dirty="0"/>
              <a:t> de análisis y visualización de datos en supuestos de crisis.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dirty="0"/>
              <a:t>Desarrollar un serie de ejemplos de validación de la metodología descrita en la solución propuesta.</a:t>
            </a:r>
          </a:p>
        </p:txBody>
      </p:sp>
    </p:spTree>
    <p:extLst>
      <p:ext uri="{BB962C8B-B14F-4D97-AF65-F5344CB8AC3E}">
        <p14:creationId xmlns:p14="http://schemas.microsoft.com/office/powerpoint/2010/main" val="783986421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5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Reglamento General de protección de datos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5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8507" y="1115452"/>
            <a:ext cx="8549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25 de mayo de 2018 nuevo Reglamento General de protección de datos UE.</a:t>
            </a:r>
          </a:p>
        </p:txBody>
      </p:sp>
      <p:sp>
        <p:nvSpPr>
          <p:cNvPr id="11" name="Bent-Up Arrow 10"/>
          <p:cNvSpPr/>
          <p:nvPr/>
        </p:nvSpPr>
        <p:spPr>
          <a:xfrm rot="5400000">
            <a:off x="2144090" y="-38452"/>
            <a:ext cx="926813" cy="4423920"/>
          </a:xfrm>
          <a:prstGeom prst="bentUpArrow">
            <a:avLst>
              <a:gd name="adj1" fmla="val 9615"/>
              <a:gd name="adj2" fmla="val 12500"/>
              <a:gd name="adj3" fmla="val 2980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2" name="Rectangle 11"/>
          <p:cNvSpPr/>
          <p:nvPr/>
        </p:nvSpPr>
        <p:spPr>
          <a:xfrm>
            <a:off x="1366276" y="2001614"/>
            <a:ext cx="227504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dirty="0" err="1"/>
              <a:t>BigData</a:t>
            </a:r>
            <a:endParaRPr lang="es-ES" dirty="0"/>
          </a:p>
          <a:p>
            <a:pPr algn="ctr"/>
            <a:endParaRPr lang="es-ES" dirty="0">
              <a:solidFill>
                <a:srgbClr val="000000"/>
              </a:solidFill>
              <a:latin typeface="+mn-lt"/>
              <a:ea typeface="Calibri" panose="020F0502020204030204" pitchFamily="34" charset="0"/>
              <a:cs typeface="+mn-cs"/>
            </a:endParaRPr>
          </a:p>
          <a:p>
            <a:r>
              <a:rPr lang="es-ES" dirty="0"/>
              <a:t>Inteligencia Artificial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026394" y="2061211"/>
            <a:ext cx="383155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/>
              <a:t>Protección en el tratamiento de los datos personales de las personas físicas.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7242" y="4002582"/>
            <a:ext cx="2494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Información susceptible de ser tratada. </a:t>
            </a:r>
          </a:p>
          <a:p>
            <a:pPr algn="ctr"/>
            <a:r>
              <a:rPr lang="es-ES" b="1" dirty="0">
                <a:latin typeface="+mn-lt"/>
                <a:cs typeface="+mn-cs"/>
              </a:rPr>
              <a:t>EVENTOS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2218762" y="3449691"/>
            <a:ext cx="568713" cy="2308324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TextBox 15"/>
          <p:cNvSpPr txBox="1"/>
          <p:nvPr/>
        </p:nvSpPr>
        <p:spPr>
          <a:xfrm>
            <a:off x="2699792" y="3449691"/>
            <a:ext cx="3179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Combate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Violencia contra civiles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Explosiones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Altercados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Manifestaciones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Protestas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Arrestos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Desaparición y secuestros</a:t>
            </a:r>
          </a:p>
        </p:txBody>
      </p:sp>
      <p:sp>
        <p:nvSpPr>
          <p:cNvPr id="17" name="Left Arrow 16"/>
          <p:cNvSpPr/>
          <p:nvPr/>
        </p:nvSpPr>
        <p:spPr>
          <a:xfrm rot="10800000">
            <a:off x="4933124" y="4437112"/>
            <a:ext cx="1223052" cy="316830"/>
          </a:xfrm>
          <a:prstGeom prst="lef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Left Brace 17"/>
          <p:cNvSpPr/>
          <p:nvPr/>
        </p:nvSpPr>
        <p:spPr>
          <a:xfrm>
            <a:off x="6235535" y="3706583"/>
            <a:ext cx="568713" cy="1754327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extBox 18"/>
          <p:cNvSpPr txBox="1"/>
          <p:nvPr/>
        </p:nvSpPr>
        <p:spPr>
          <a:xfrm>
            <a:off x="6516216" y="3706584"/>
            <a:ext cx="251222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Fecha del Evento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Lugar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Actores implicados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Fuente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  <a:cs typeface="+mn-cs"/>
              </a:rPr>
              <a:t>Número de muertos</a:t>
            </a:r>
          </a:p>
        </p:txBody>
      </p:sp>
    </p:spTree>
    <p:extLst>
      <p:ext uri="{BB962C8B-B14F-4D97-AF65-F5344CB8AC3E}">
        <p14:creationId xmlns:p14="http://schemas.microsoft.com/office/powerpoint/2010/main" val="280062328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6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Reglamento General de protección de datos. Licencia de uso.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6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979712" y="2276872"/>
            <a:ext cx="26597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i="1" dirty="0"/>
              <a:t>Non-</a:t>
            </a:r>
            <a:r>
              <a:rPr lang="es-ES" sz="1600" i="1" dirty="0" err="1"/>
              <a:t>Commercial</a:t>
            </a:r>
            <a:r>
              <a:rPr lang="es-ES" sz="1600" i="1" dirty="0"/>
              <a:t> </a:t>
            </a:r>
            <a:r>
              <a:rPr lang="es-ES" sz="1600" i="1" dirty="0" err="1"/>
              <a:t>Licenses</a:t>
            </a:r>
            <a:endParaRPr lang="es-ES" sz="1600" i="1" dirty="0"/>
          </a:p>
          <a:p>
            <a:endParaRPr lang="es-ES" sz="1600" i="1" dirty="0"/>
          </a:p>
          <a:p>
            <a:endParaRPr lang="es-ES" sz="1600" i="1" dirty="0"/>
          </a:p>
          <a:p>
            <a:endParaRPr lang="es-ES" sz="1600" dirty="0"/>
          </a:p>
          <a:p>
            <a:r>
              <a:rPr lang="es-ES" sz="1600" i="1" dirty="0" err="1"/>
              <a:t>Commercial</a:t>
            </a:r>
            <a:r>
              <a:rPr lang="es-ES" sz="1600" i="1" dirty="0"/>
              <a:t> </a:t>
            </a:r>
            <a:r>
              <a:rPr lang="es-ES" sz="1600" i="1" dirty="0" err="1"/>
              <a:t>Licenses</a:t>
            </a:r>
            <a:endParaRPr lang="es-ES" sz="1600" dirty="0"/>
          </a:p>
        </p:txBody>
      </p:sp>
      <p:sp>
        <p:nvSpPr>
          <p:cNvPr id="21" name="Rectangle 20"/>
          <p:cNvSpPr/>
          <p:nvPr/>
        </p:nvSpPr>
        <p:spPr>
          <a:xfrm>
            <a:off x="35496" y="2830870"/>
            <a:ext cx="1665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Licencia de uso.</a:t>
            </a:r>
          </a:p>
        </p:txBody>
      </p:sp>
      <p:sp>
        <p:nvSpPr>
          <p:cNvPr id="22" name="Left Brace 21"/>
          <p:cNvSpPr/>
          <p:nvPr/>
        </p:nvSpPr>
        <p:spPr>
          <a:xfrm>
            <a:off x="1763688" y="2276872"/>
            <a:ext cx="568713" cy="1477328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Left Arrow 22"/>
          <p:cNvSpPr/>
          <p:nvPr/>
        </p:nvSpPr>
        <p:spPr>
          <a:xfrm rot="10800000">
            <a:off x="4570967" y="2326166"/>
            <a:ext cx="1276605" cy="238999"/>
          </a:xfrm>
          <a:prstGeom prst="lef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23"/>
          <p:cNvSpPr/>
          <p:nvPr/>
        </p:nvSpPr>
        <p:spPr>
          <a:xfrm>
            <a:off x="6012160" y="3140968"/>
            <a:ext cx="255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Explotación comercial. </a:t>
            </a:r>
          </a:p>
        </p:txBody>
      </p:sp>
      <p:sp>
        <p:nvSpPr>
          <p:cNvPr id="25" name="Left Arrow 24"/>
          <p:cNvSpPr/>
          <p:nvPr/>
        </p:nvSpPr>
        <p:spPr>
          <a:xfrm rot="10800000">
            <a:off x="4151829" y="3339078"/>
            <a:ext cx="1674695" cy="225452"/>
          </a:xfrm>
          <a:prstGeom prst="leftArrow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7" name="Rectangle 26"/>
          <p:cNvSpPr/>
          <p:nvPr/>
        </p:nvSpPr>
        <p:spPr>
          <a:xfrm>
            <a:off x="6390469" y="350350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Acuerdo previo.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860375" y="2184539"/>
            <a:ext cx="325088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1400" dirty="0"/>
              <a:t>Entidades y organizaciones sin ánimo de lucro, agencias gubernamentales o instituciones académicas.</a:t>
            </a:r>
          </a:p>
        </p:txBody>
      </p:sp>
    </p:spTree>
    <p:extLst>
      <p:ext uri="{BB962C8B-B14F-4D97-AF65-F5344CB8AC3E}">
        <p14:creationId xmlns:p14="http://schemas.microsoft.com/office/powerpoint/2010/main" val="191335310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7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Estado del arte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7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6777" y="2089396"/>
            <a:ext cx="18709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+mn-lt"/>
              </a:rPr>
              <a:t>Sistema de gestión de crisis </a:t>
            </a:r>
          </a:p>
        </p:txBody>
      </p:sp>
      <p:sp>
        <p:nvSpPr>
          <p:cNvPr id="13" name="Left Brace 12"/>
          <p:cNvSpPr/>
          <p:nvPr/>
        </p:nvSpPr>
        <p:spPr>
          <a:xfrm>
            <a:off x="1763688" y="1069729"/>
            <a:ext cx="568713" cy="2423230"/>
          </a:xfrm>
          <a:prstGeom prst="lef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2114950" y="980728"/>
            <a:ext cx="5455404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dirty="0">
                <a:latin typeface="+mn-lt"/>
              </a:rPr>
              <a:t>Fase 1. Indicadores de alerta temprana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+mn-lt"/>
              </a:rPr>
              <a:t>Fase 2. Valoración de la amenaza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+mn-lt"/>
              </a:rPr>
              <a:t>Fase 3. Desarrollo de las opciones de respuesta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+mn-lt"/>
              </a:rPr>
              <a:t>Fase 4. Fase de planeamiento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+mn-lt"/>
              </a:rPr>
              <a:t>Fase 5. Fase de operaciones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+mn-lt"/>
              </a:rPr>
              <a:t>Fase 6. Transición y finalización de las operaciones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42387" y="1627731"/>
            <a:ext cx="18016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+mn-lt"/>
              </a:rPr>
              <a:t>NECESIDAD DE INTELIGENCIA</a:t>
            </a:r>
          </a:p>
        </p:txBody>
      </p:sp>
      <p:pic>
        <p:nvPicPr>
          <p:cNvPr id="17" name="Picture 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67" y="4178368"/>
            <a:ext cx="2595113" cy="1881579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78" y="4066685"/>
            <a:ext cx="3052790" cy="213999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913" y="3948872"/>
            <a:ext cx="2421255" cy="20934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5" descr="Protests by Region Averages LRA.tif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4761" y="4260162"/>
            <a:ext cx="3103965" cy="19355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7017" y="4066685"/>
            <a:ext cx="2561670" cy="171323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327799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8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Estado del arte. Tendencia actual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8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sp>
        <p:nvSpPr>
          <p:cNvPr id="20" name="Rectangle 8"/>
          <p:cNvSpPr>
            <a:spLocks noChangeArrowheads="1"/>
          </p:cNvSpPr>
          <p:nvPr/>
        </p:nvSpPr>
        <p:spPr bwMode="auto">
          <a:xfrm>
            <a:off x="251520" y="944414"/>
            <a:ext cx="5025735" cy="1703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Organizaciones Internacionales.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Organizaciones Gubernamentales.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Instituciones académicas o de investigación.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>
                <a:latin typeface="+mn-lt"/>
              </a:rPr>
              <a:t>Empresas privadas.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/>
          <a:srcRect l="-1" t="3518" r="-416" b="4074"/>
          <a:stretch/>
        </p:blipFill>
        <p:spPr>
          <a:xfrm>
            <a:off x="251520" y="2924944"/>
            <a:ext cx="3816424" cy="1975514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/>
          <a:srcRect t="2963" r="1250" b="4073"/>
          <a:stretch/>
        </p:blipFill>
        <p:spPr>
          <a:xfrm>
            <a:off x="4351674" y="2924944"/>
            <a:ext cx="3892734" cy="206134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4"/>
          <a:srcRect t="2963" r="416" b="4259"/>
          <a:stretch/>
        </p:blipFill>
        <p:spPr>
          <a:xfrm>
            <a:off x="2266258" y="3833683"/>
            <a:ext cx="4398760" cy="230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56021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/>
          </p:cNvSpPr>
          <p:nvPr/>
        </p:nvSpPr>
        <p:spPr bwMode="auto">
          <a:xfrm>
            <a:off x="8485188" y="6559550"/>
            <a:ext cx="27305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r" eaLnBrk="1"/>
            <a:fld id="{3D5128B3-3857-44F1-9632-33FCF3794534}" type="slidenum">
              <a:rPr lang="es-ES_tradnl" altLang="es-ES" sz="1200">
                <a:solidFill>
                  <a:srgbClr val="FFFFFF"/>
                </a:solidFill>
                <a:latin typeface="+mj-lt"/>
                <a:cs typeface="+mn-cs"/>
              </a:rPr>
              <a:pPr algn="r" eaLnBrk="1"/>
              <a:t>9</a:t>
            </a:fld>
            <a:endParaRPr lang="es-ES_tradnl" altLang="es-ES">
              <a:solidFill>
                <a:srgbClr val="000000"/>
              </a:solidFill>
              <a:latin typeface="+mj-lt"/>
              <a:cs typeface="+mn-cs"/>
            </a:endParaRPr>
          </a:p>
        </p:txBody>
      </p:sp>
      <p:sp>
        <p:nvSpPr>
          <p:cNvPr id="7171" name="Rectangle 2"/>
          <p:cNvSpPr>
            <a:spLocks/>
          </p:cNvSpPr>
          <p:nvPr/>
        </p:nvSpPr>
        <p:spPr bwMode="auto">
          <a:xfrm>
            <a:off x="446088" y="303213"/>
            <a:ext cx="80391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wrap="square" lIns="45720" rIns="45720">
            <a:spAutoFit/>
          </a:bodyPr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37931725" indent="-37474525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/>
            <a:r>
              <a:rPr lang="es-ES" altLang="es-ES" sz="2800" dirty="0">
                <a:solidFill>
                  <a:srgbClr val="0098CD"/>
                </a:solidFill>
                <a:latin typeface="Arial " charset="0"/>
                <a:sym typeface="Arial Narrow" panose="020B0606020202030204" pitchFamily="34" charset="0"/>
              </a:rPr>
              <a:t>Estado del arte. Instituciones académicas o de investigación</a:t>
            </a:r>
            <a:endParaRPr lang="es-ES_tradnl" altLang="es-ES" dirty="0">
              <a:solidFill>
                <a:srgbClr val="000000"/>
              </a:solidFill>
              <a:sym typeface="Arial Narrow" panose="020B0606020202030204" pitchFamily="34" charset="0"/>
            </a:endParaRPr>
          </a:p>
        </p:txBody>
      </p:sp>
      <p:sp>
        <p:nvSpPr>
          <p:cNvPr id="7172" name="Marcador de número de diapositiva 1"/>
          <p:cNvSpPr>
            <a:spLocks noGrp="1"/>
          </p:cNvSpPr>
          <p:nvPr>
            <p:ph type="sldNum" sz="quarter" idx="10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535353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fld id="{BCBEC4EF-76C3-4989-A08B-E3A6EB8381AB}" type="slidenum">
              <a:rPr lang="es-ES_tradnl" altLang="es-ES" smtClean="0">
                <a:solidFill>
                  <a:srgbClr val="FFFFFF"/>
                </a:solidFill>
                <a:latin typeface="+mj-lt"/>
                <a:cs typeface="+mn-cs"/>
              </a:rPr>
              <a:pPr/>
              <a:t>9</a:t>
            </a:fld>
            <a:endParaRPr lang="es-ES_tradnl" altLang="es-ES">
              <a:solidFill>
                <a:srgbClr val="FFFFFF"/>
              </a:solidFill>
              <a:latin typeface="+mj-lt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014069" y="1618195"/>
            <a:ext cx="4102447" cy="2879725"/>
            <a:chOff x="266007" y="1689879"/>
            <a:chExt cx="4102447" cy="2879725"/>
          </a:xfrm>
        </p:grpSpPr>
        <p:pic>
          <p:nvPicPr>
            <p:cNvPr id="10" name="Picture 9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408594" y="1689879"/>
              <a:ext cx="3959860" cy="2879725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266007" y="3129741"/>
              <a:ext cx="2122517" cy="1176252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bg1"/>
                  </a:solidFill>
                </a:ln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8"/>
            <a:ext cx="5061862" cy="24688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44" y="3406509"/>
            <a:ext cx="4372546" cy="218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62763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Default">
  <a:themeElements>
    <a:clrScheme name="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0F7EC5"/>
      </a:accent1>
      <a:accent2>
        <a:srgbClr val="11A1FF"/>
      </a:accent2>
      <a:accent3>
        <a:srgbClr val="FFFFFF"/>
      </a:accent3>
      <a:accent4>
        <a:srgbClr val="464646"/>
      </a:accent4>
      <a:accent5>
        <a:srgbClr val="AAC0DF"/>
      </a:accent5>
      <a:accent6>
        <a:srgbClr val="0E91E7"/>
      </a:accent6>
      <a:hlink>
        <a:srgbClr val="0000FF"/>
      </a:hlink>
      <a:folHlink>
        <a:srgbClr val="FF00FF"/>
      </a:folHlink>
    </a:clrScheme>
    <a:fontScheme name="Default">
      <a:majorFont>
        <a:latin typeface="Arial Narrow"/>
        <a:ea typeface="Arial Narrow"/>
        <a:cs typeface="Arial Narrow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F7EC5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1800" b="0" i="0" u="none" strike="noStrike" cap="none" normalizeH="0" baseline="0">
            <a:ln>
              <a:noFill/>
            </a:ln>
            <a:solidFill>
              <a:srgbClr val="535353"/>
            </a:solidFill>
            <a:effectLst/>
            <a:latin typeface="Arial" charset="0"/>
            <a:ea typeface="Arial" charset="0"/>
            <a:cs typeface="Arial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F7EC5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1800" b="0" i="0" u="none" strike="noStrike" cap="none" normalizeH="0" baseline="0">
            <a:ln>
              <a:noFill/>
            </a:ln>
            <a:solidFill>
              <a:srgbClr val="535353"/>
            </a:solidFill>
            <a:effectLst/>
            <a:latin typeface="Arial" charset="0"/>
            <a:ea typeface="Arial" charset="0"/>
            <a:cs typeface="Arial" charset="0"/>
            <a:sym typeface="Arial" charset="0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Default - 1_Quote slide">
  <a:themeElements>
    <a:clrScheme name="">
      <a:dk1>
        <a:srgbClr val="535353"/>
      </a:dk1>
      <a:lt1>
        <a:srgbClr val="FFFFFF"/>
      </a:lt1>
      <a:dk2>
        <a:srgbClr val="A7A7A7"/>
      </a:dk2>
      <a:lt2>
        <a:srgbClr val="535353"/>
      </a:lt2>
      <a:accent1>
        <a:srgbClr val="0F7EC5"/>
      </a:accent1>
      <a:accent2>
        <a:srgbClr val="11A1FF"/>
      </a:accent2>
      <a:accent3>
        <a:srgbClr val="FFFFFF"/>
      </a:accent3>
      <a:accent4>
        <a:srgbClr val="464646"/>
      </a:accent4>
      <a:accent5>
        <a:srgbClr val="AAC0DF"/>
      </a:accent5>
      <a:accent6>
        <a:srgbClr val="0E91E7"/>
      </a:accent6>
      <a:hlink>
        <a:srgbClr val="0000FF"/>
      </a:hlink>
      <a:folHlink>
        <a:srgbClr val="FF00FF"/>
      </a:folHlink>
    </a:clrScheme>
    <a:fontScheme name="Default - 1_Quote slide">
      <a:majorFont>
        <a:latin typeface="Arial Narrow"/>
        <a:ea typeface="Arial Narrow"/>
        <a:cs typeface="Arial Narrow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F7EC5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1800" b="0" i="0" u="none" strike="noStrike" cap="none" normalizeH="0" baseline="0">
            <a:ln>
              <a:noFill/>
            </a:ln>
            <a:solidFill>
              <a:srgbClr val="535353"/>
            </a:solidFill>
            <a:effectLst/>
            <a:latin typeface="Arial" charset="0"/>
            <a:ea typeface="Arial" charset="0"/>
            <a:cs typeface="Arial" charset="0"/>
            <a:sym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FF"/>
        </a:solidFill>
        <a:ln w="25400" cap="flat" cmpd="sng" algn="ctr">
          <a:solidFill>
            <a:srgbClr val="0F7EC5"/>
          </a:solidFill>
          <a:prstDash val="solid"/>
          <a:bevel/>
          <a:headEnd type="none" w="med" len="med"/>
          <a:tailEnd type="none" w="med" len="med"/>
        </a:ln>
        <a:effectLst/>
      </a:spPr>
      <a:bodyPr vert="horz" wrap="square" lIns="45720" tIns="45720" rIns="45720" bIns="45720" numCol="1" anchor="ctr" anchorCtr="0" compatLnSpc="1">
        <a:prstTxWarp prst="textNoShape">
          <a:avLst/>
        </a:prstTxWarp>
        <a:spAutoFit/>
      </a:bodyPr>
      <a:lstStyle>
        <a:defPPr marL="0" marR="0" indent="0" algn="l" defTabSz="457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s-ES_tradnl" sz="1800" b="0" i="0" u="none" strike="noStrike" cap="none" normalizeH="0" baseline="0">
            <a:ln>
              <a:noFill/>
            </a:ln>
            <a:solidFill>
              <a:srgbClr val="535353"/>
            </a:solidFill>
            <a:effectLst/>
            <a:latin typeface="Arial" charset="0"/>
            <a:ea typeface="Arial" charset="0"/>
            <a:cs typeface="Arial" charset="0"/>
            <a:sym typeface="Arial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7EC5"/>
      </a:accent1>
      <a:accent2>
        <a:srgbClr val="11A1FF"/>
      </a:accent2>
      <a:accent3>
        <a:srgbClr val="FFFFFF"/>
      </a:accent3>
      <a:accent4>
        <a:srgbClr val="000000"/>
      </a:accent4>
      <a:accent5>
        <a:srgbClr val="AAC0DF"/>
      </a:accent5>
      <a:accent6>
        <a:srgbClr val="0E91E7"/>
      </a:accent6>
      <a:hlink>
        <a:srgbClr val="0000FF"/>
      </a:hlink>
      <a:folHlink>
        <a:srgbClr val="FF00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46EA8ECB3752940964BE4F6F2A96433" ma:contentTypeVersion="2" ma:contentTypeDescription="Crear nuevo documento." ma:contentTypeScope="" ma:versionID="aa0d9fcbab622df3c6922161d86c2df8">
  <xsd:schema xmlns:xsd="http://www.w3.org/2001/XMLSchema" xmlns:xs="http://www.w3.org/2001/XMLSchema" xmlns:p="http://schemas.microsoft.com/office/2006/metadata/properties" xmlns:ns2="41deaed2-0a69-4219-9e4f-045dfe6a99b2" targetNamespace="http://schemas.microsoft.com/office/2006/metadata/properties" ma:root="true" ma:fieldsID="427e59206d012503289dc03a4a7c7186" ns2:_="">
    <xsd:import namespace="41deaed2-0a69-4219-9e4f-045dfe6a99b2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deaed2-0a69-4219-9e4f-045dfe6a99b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LongProperties xmlns="http://schemas.microsoft.com/office/2006/metadata/longProperties"/>
</file>

<file path=customXml/itemProps1.xml><?xml version="1.0" encoding="utf-8"?>
<ds:datastoreItem xmlns:ds="http://schemas.openxmlformats.org/officeDocument/2006/customXml" ds:itemID="{65C771C9-F751-4D17-94C2-747EE268F0B3}">
  <ds:schemaRefs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terms/"/>
    <ds:schemaRef ds:uri="41deaed2-0a69-4219-9e4f-045dfe6a99b2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9630020-D035-49C1-B619-DF404BB3AB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deaed2-0a69-4219-9e4f-045dfe6a99b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E797F4-9660-42E2-AAB8-C9BE9EA06C69}">
  <ds:schemaRefs>
    <ds:schemaRef ds:uri="http://schemas.microsoft.com/office/2006/metadata/long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2722</TotalTime>
  <Words>702</Words>
  <Application>Microsoft Macintosh PowerPoint</Application>
  <PresentationFormat>On-screen Show (4:3)</PresentationFormat>
  <Paragraphs>142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Arial </vt:lpstr>
      <vt:lpstr>Arial Narrow</vt:lpstr>
      <vt:lpstr>Avenir Roman</vt:lpstr>
      <vt:lpstr>Unit</vt:lpstr>
      <vt:lpstr>Wingdings</vt:lpstr>
      <vt:lpstr>Default</vt:lpstr>
      <vt:lpstr>Default - 1_Quote slide</vt:lpstr>
      <vt:lpstr>Análisis de BigData aplicado a la gestión de conflictos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asignatura</dc:title>
  <dc:creator>María Gómez Espinosa</dc:creator>
  <cp:lastModifiedBy>Manuel Pasieka</cp:lastModifiedBy>
  <cp:revision>30</cp:revision>
  <dcterms:modified xsi:type="dcterms:W3CDTF">2019-11-02T11:50:30Z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isplay_urn:schemas-microsoft-com:office:office#SharedWithUsers">
    <vt:lpwstr>Montserrat Boix Teruel;Cristina Jiménez Hernández</vt:lpwstr>
  </property>
  <property fmtid="{D5CDD505-2E9C-101B-9397-08002B2CF9AE}" pid="3" name="SharedWithUsers">
    <vt:lpwstr>1683;#Montserrat Boix Teruel;#2148;#Cristina Jiménez Hernández</vt:lpwstr>
  </property>
</Properties>
</file>